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4" r:id="rId3"/>
    <p:sldId id="259" r:id="rId5"/>
    <p:sldId id="260" r:id="rId6"/>
    <p:sldId id="269" r:id="rId7"/>
    <p:sldId id="318" r:id="rId8"/>
    <p:sldId id="319" r:id="rId9"/>
    <p:sldId id="264" r:id="rId10"/>
    <p:sldId id="270" r:id="rId11"/>
    <p:sldId id="271" r:id="rId12"/>
    <p:sldId id="300" r:id="rId13"/>
    <p:sldId id="267" r:id="rId14"/>
    <p:sldId id="273" r:id="rId15"/>
    <p:sldId id="278" r:id="rId16"/>
    <p:sldId id="320" r:id="rId17"/>
    <p:sldId id="297" r:id="rId18"/>
    <p:sldId id="302" r:id="rId19"/>
    <p:sldId id="321" r:id="rId20"/>
    <p:sldId id="27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林 灵" initials="林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86785"/>
    <a:srgbClr val="BFD3D8"/>
    <a:srgbClr val="38657B"/>
    <a:srgbClr val="9BB7C3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0684" autoAdjust="0"/>
  </p:normalViewPr>
  <p:slideViewPr>
    <p:cSldViewPr snapToGrid="0">
      <p:cViewPr varScale="1">
        <p:scale>
          <a:sx n="62" d="100"/>
          <a:sy n="62" d="100"/>
        </p:scale>
        <p:origin x="240" y="40"/>
      </p:cViewPr>
      <p:guideLst>
        <p:guide orient="horz" pos="231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D22DE-A96F-4B7C-A92F-BFE150C2E2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BB17-FD01-459F-B13A-7D3A1E2BF3C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提出该模型是为了分析不同句子间的语义关系，在FRA模型中可以利用FrameNet中F-to-F关系去获取更丰富的语义信息。Attention shemes被设计为内部att和外部att，内部att关注相邻的LUs，外部 att更关注相邻(relevant)的F，避免受到连接但关系不深的F的影响。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在这里论文直接使用了SEMAFOR（框架语义分析器）去自动对句子进行多种语义标注</a:t>
            </a:r>
            <a:r>
              <a:rPr lang="en-US" altLang="zh-CN"/>
              <a:t>。</a:t>
            </a:r>
            <a:r>
              <a:rPr lang="zh-CN" altLang="en-US"/>
              <a:t>上图提供了一个示例句子有三个target：bought、some、chocolate cookies。每个 T 都有其唤起的语义框架，就在下面，commerce_buy、Proportional_quantity、Food。对于每个Frame与T对应的FE在最下方。比如T: bought唤起 Commerce_buy的Frame，有buyer，Goods这些FEs是包含    Katie和 some chocolate cookies。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作者将BERT和LSTM作为神经模型，输入构造为：passage 作为sequence A，将问题和选项的连接作为sequence B。</a:t>
            </a:r>
            <a:endParaRPr lang="zh-CN" altLang="en-US"/>
          </a:p>
          <a:p>
            <a:r>
              <a:rPr lang="zh-CN" altLang="en-US"/>
              <a:t>MCTest：在这个数据集中，所有的文档都是一些叙述性的故事。它考察的推理能力被限定于一个 7 岁儿童可以接受的范围内，包含有许多常识性的推理，这些推理既包含事实性的，也包含非事实性的。这个数据集包含有两部分，一个是 MC160，还有一个是 MC500，分别包含 160 篇和 500 篇文档。由于这个数据集较为接近我们真实的阅读理解场景，因而成为阅读理解相关研究者的首选评测数据集。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Machine Reading Comprehension (MRC) 要求机器去阅读和理解文本，并且根据文本回答相关问题。Sentence representation (SR) 是MRC中的关键任务。MRC系统通常只能利用句子本身包含的信息，而人类可以利用其语义知识。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其中，Frame（F）被定义为Lexical Units （LUs）和一组Frame Elements（FEs）的组合。给定一个句子，如果其中特定的单词通过匹配LU唤起a frame，则称为Target（T）。FrameNet通过定义Frame-to-Frame （F-to-F）关系将不同的相关帧排列到网络中。</a:t>
            </a:r>
            <a:endParaRPr lang="zh-CN" altLang="en-US"/>
          </a:p>
          <a:p>
            <a:r>
              <a:rPr lang="zh-CN" altLang="en-US"/>
              <a:t>在句子中的T:bought和LU中的buy相匹配，引出了 F:Commerce buy 。另外chocolate cookies 作为T会引出另一个F: Food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目前利用FrameNet只局限于在一个Frame中的LUs vector embedding，没有把Frame当作一个整体进行建模。也没有利用F-to-F之间的丰富的语义信息。为了语义缩小差距和综合利用Frame的语义，于是提出了Frame-based Sentence Representation方法。具体而言，与现有的只对词汇单元（lu）进行建模的方法不同，Frame Representation Models整合了多Frame语义信息，以获得更丰富的语义聚合，从而获得更好的句子表示。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0BB17-FD01-459F-B13A-7D3A1E2BF3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方法1不能区分不同LU的重要性，为了解决这个问题，提出了TLUA。通过给定句子中的Target利用注意力机制(attention scheme)确定不同LU的权重。这样更加强调T在给定句子中出现的情况，这可以减少在同一frame中无关LU引入的潜在噪声。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hyperlink" Target="https://baike.baidu.com/item/%E8%82%A1%E4%B8%9C" TargetMode="External"/><Relationship Id="rId3" Type="http://schemas.openxmlformats.org/officeDocument/2006/relationships/hyperlink" Target="https://baike.baidu.com/item/%E5%85%AC%E5%8F%B8" TargetMode="External"/><Relationship Id="rId2" Type="http://schemas.openxmlformats.org/officeDocument/2006/relationships/hyperlink" Target="https://baike.baidu.com/item/%E4%B8%8A%E5%B8%82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9988" y="365126"/>
            <a:ext cx="10515600" cy="60064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矩形: 单圆角 2"/>
          <p:cNvSpPr/>
          <p:nvPr userDrawn="1"/>
        </p:nvSpPr>
        <p:spPr>
          <a:xfrm>
            <a:off x="0" y="365126"/>
            <a:ext cx="842481" cy="600646"/>
          </a:xfrm>
          <a:prstGeom prst="round1Rect">
            <a:avLst/>
          </a:prstGeom>
          <a:gradFill flip="none" rotWithShape="1">
            <a:gsLst>
              <a:gs pos="12000">
                <a:srgbClr val="386785"/>
              </a:gs>
              <a:gs pos="87000">
                <a:srgbClr val="BFD3D8"/>
              </a:gs>
              <a:gs pos="59000">
                <a:srgbClr val="9BB7C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838200" y="6331216"/>
            <a:ext cx="38442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839484" y="6442520"/>
            <a:ext cx="19092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2"/>
              </a:rPr>
              <a:t>上市</a:t>
            </a:r>
            <a:r>
              <a:rPr lang="zh-CN" alt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公司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或控制</a:t>
            </a:r>
            <a:r>
              <a:rPr lang="zh-CN" alt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2"/>
              </a:rPr>
              <a:t>上市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公司的大</a:t>
            </a:r>
            <a:r>
              <a:rPr lang="zh-CN" alt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股东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通过种种正当及非法的手段侵蚀中小投资者利益这一类行为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BE845F-1D17-4771-AD5B-8CD48453A4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F37734-DA47-4DBE-8E94-5468D09F51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730" y="506787"/>
            <a:ext cx="616740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>
                <a:solidFill>
                  <a:schemeClr val="bg1">
                    <a:lumMod val="85000"/>
                  </a:schemeClr>
                </a:solidFill>
              </a:rPr>
              <a:t>Paper Title</a:t>
            </a:r>
            <a:endParaRPr lang="zh-CN" altLang="en-US" sz="5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灯片编号占位符 3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EF37734-DA47-4DBE-8E94-5468D09F5183}" type="slidenum">
              <a:rPr lang="zh-CN" altLang="en-US" smtClean="0"/>
            </a:fld>
            <a:endParaRPr lang="zh-CN" altLang="en-US"/>
          </a:p>
        </p:txBody>
      </p:sp>
      <p:sp>
        <p:nvSpPr>
          <p:cNvPr id="4" name="矩形 13"/>
          <p:cNvSpPr/>
          <p:nvPr/>
        </p:nvSpPr>
        <p:spPr>
          <a:xfrm>
            <a:off x="7749502" y="0"/>
            <a:ext cx="4442498" cy="6858000"/>
          </a:xfrm>
          <a:custGeom>
            <a:avLst/>
            <a:gdLst>
              <a:gd name="connsiteX0" fmla="*/ 0 w 4234543"/>
              <a:gd name="connsiteY0" fmla="*/ 0 h 6858000"/>
              <a:gd name="connsiteX1" fmla="*/ 4234543 w 4234543"/>
              <a:gd name="connsiteY1" fmla="*/ 0 h 6858000"/>
              <a:gd name="connsiteX2" fmla="*/ 4234543 w 4234543"/>
              <a:gd name="connsiteY2" fmla="*/ 6858000 h 6858000"/>
              <a:gd name="connsiteX3" fmla="*/ 0 w 4234543"/>
              <a:gd name="connsiteY3" fmla="*/ 6858000 h 6858000"/>
              <a:gd name="connsiteX4" fmla="*/ 0 w 4234543"/>
              <a:gd name="connsiteY4" fmla="*/ 0 h 6858000"/>
              <a:gd name="connsiteX0-1" fmla="*/ 0 w 4234543"/>
              <a:gd name="connsiteY0-2" fmla="*/ 0 h 6858000"/>
              <a:gd name="connsiteX1-3" fmla="*/ 4234543 w 4234543"/>
              <a:gd name="connsiteY1-4" fmla="*/ 0 h 6858000"/>
              <a:gd name="connsiteX2-5" fmla="*/ 4234543 w 4234543"/>
              <a:gd name="connsiteY2-6" fmla="*/ 6858000 h 6858000"/>
              <a:gd name="connsiteX3-7" fmla="*/ 0 w 4234543"/>
              <a:gd name="connsiteY3-8" fmla="*/ 6858000 h 6858000"/>
              <a:gd name="connsiteX4-9" fmla="*/ 0 w 4234543"/>
              <a:gd name="connsiteY4-10" fmla="*/ 0 h 6858000"/>
              <a:gd name="connsiteX0-11" fmla="*/ 207955 w 4442498"/>
              <a:gd name="connsiteY0-12" fmla="*/ 0 h 6858000"/>
              <a:gd name="connsiteX1-13" fmla="*/ 4442498 w 4442498"/>
              <a:gd name="connsiteY1-14" fmla="*/ 0 h 6858000"/>
              <a:gd name="connsiteX2-15" fmla="*/ 4442498 w 4442498"/>
              <a:gd name="connsiteY2-16" fmla="*/ 6858000 h 6858000"/>
              <a:gd name="connsiteX3-17" fmla="*/ 207955 w 4442498"/>
              <a:gd name="connsiteY3-18" fmla="*/ 6858000 h 6858000"/>
              <a:gd name="connsiteX4-19" fmla="*/ 207955 w 4442498"/>
              <a:gd name="connsiteY4-2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442498" h="6858000">
                <a:moveTo>
                  <a:pt x="207955" y="0"/>
                </a:moveTo>
                <a:lnTo>
                  <a:pt x="4442498" y="0"/>
                </a:lnTo>
                <a:lnTo>
                  <a:pt x="4442498" y="6858000"/>
                </a:lnTo>
                <a:lnTo>
                  <a:pt x="207955" y="6858000"/>
                </a:lnTo>
                <a:cubicBezTo>
                  <a:pt x="-673788" y="4626429"/>
                  <a:pt x="1623098" y="1077685"/>
                  <a:pt x="207955" y="0"/>
                </a:cubicBezTo>
                <a:close/>
              </a:path>
            </a:pathLst>
          </a:custGeom>
          <a:blipFill dpi="0" rotWithShape="1">
            <a:blip r:embed="rId1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654730" y="1549980"/>
            <a:ext cx="6336974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标题占位符 1"/>
          <p:cNvSpPr txBox="1"/>
          <p:nvPr/>
        </p:nvSpPr>
        <p:spPr>
          <a:xfrm>
            <a:off x="654685" y="1868170"/>
            <a:ext cx="6946265" cy="24403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/>
              <a:t>A Frame-based Sentence Representation for Machine Reading Comprehension</a:t>
            </a:r>
            <a:endParaRPr dirty="0"/>
          </a:p>
        </p:txBody>
      </p:sp>
      <p:sp>
        <p:nvSpPr>
          <p:cNvPr id="8" name="文本框 7"/>
          <p:cNvSpPr txBox="1"/>
          <p:nvPr/>
        </p:nvSpPr>
        <p:spPr>
          <a:xfrm>
            <a:off x="654730" y="4626719"/>
            <a:ext cx="317260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汇报人：朱建才</a:t>
            </a:r>
            <a:endParaRPr lang="zh-CN" altLang="en-US" dirty="0"/>
          </a:p>
          <a:p>
            <a:r>
              <a:rPr lang="zh-CN" altLang="en-US" dirty="0"/>
              <a:t>导师：    贺樑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654730" y="5513169"/>
            <a:ext cx="317260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25</a:t>
            </a:r>
            <a:r>
              <a:rPr lang="zh-CN" altLang="en-US" dirty="0"/>
              <a:t>日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838200" y="6331216"/>
            <a:ext cx="38442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839484" y="6442520"/>
            <a:ext cx="19092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cs typeface="+mj-lt"/>
              </a:rPr>
              <a:t>Models</a:t>
            </a:r>
            <a:endParaRPr lang="en-US" sz="3200" dirty="0">
              <a:cs typeface="+mj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5520" y="365125"/>
            <a:ext cx="6083300" cy="575310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1280160" y="965667"/>
            <a:ext cx="4785360" cy="436857"/>
          </a:xfrm>
          <a:prstGeom prst="rect">
            <a:avLst/>
          </a:prstGeom>
          <a:solidFill>
            <a:srgbClr val="BFD3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solidFill>
                  <a:schemeClr val="tx1"/>
                </a:solidFill>
                <a:latin typeface="+mj-ea"/>
                <a:ea typeface="+mj-ea"/>
                <a:sym typeface="+mn-ea"/>
              </a:rPr>
              <a:t>Frame Relation Attention Model (FRA)</a:t>
            </a:r>
            <a:endParaRPr lang="zh-CN" altLang="en-US" b="1" dirty="0">
              <a:solidFill>
                <a:schemeClr val="tx1"/>
              </a:solidFill>
              <a:latin typeface="+mj-ea"/>
              <a:ea typeface="+mj-ea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4505" y="2168525"/>
            <a:ext cx="6934835" cy="21463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50524" y="-10886"/>
            <a:ext cx="3751348" cy="7786747"/>
            <a:chOff x="657365" y="-10886"/>
            <a:chExt cx="3751348" cy="7786747"/>
          </a:xfrm>
        </p:grpSpPr>
        <p:sp>
          <p:nvSpPr>
            <p:cNvPr id="3" name="矩形: 单圆角 2"/>
            <p:cNvSpPr/>
            <p:nvPr/>
          </p:nvSpPr>
          <p:spPr>
            <a:xfrm>
              <a:off x="805542" y="838200"/>
              <a:ext cx="3603171" cy="5290457"/>
            </a:xfrm>
            <a:prstGeom prst="round1Rect">
              <a:avLst/>
            </a:prstGeom>
            <a:gradFill flip="none" rotWithShape="1">
              <a:gsLst>
                <a:gs pos="12000">
                  <a:srgbClr val="386785"/>
                </a:gs>
                <a:gs pos="87000">
                  <a:srgbClr val="BFD3D8"/>
                </a:gs>
                <a:gs pos="59000">
                  <a:srgbClr val="9BB7C3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57365" y="-10886"/>
              <a:ext cx="3751348" cy="77867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0000" b="0" cap="none" spc="0" dirty="0">
                  <a:ln w="0"/>
                  <a:solidFill>
                    <a:schemeClr val="bg1"/>
                  </a:solidFill>
                </a:rPr>
                <a:t>3</a:t>
              </a:r>
              <a:endParaRPr lang="zh-CN" altLang="en-US" sz="50000" b="0" cap="none" spc="0" dirty="0">
                <a:ln w="0"/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82136" y="2478589"/>
            <a:ext cx="6014085" cy="2206197"/>
            <a:chOff x="5282136" y="2801755"/>
            <a:chExt cx="6014085" cy="220619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828665" y="3428951"/>
              <a:ext cx="399605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282136" y="3533275"/>
              <a:ext cx="6014085" cy="1076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l"/>
              <a:r>
                <a:rPr lang="en-US" altLang="zh-CN" sz="3200" dirty="0">
                  <a:sym typeface="+mn-ea"/>
                </a:rPr>
                <a:t>Frame-based Sentence </a:t>
              </a:r>
              <a:endParaRPr lang="en-US" altLang="zh-CN" sz="3200" dirty="0">
                <a:sym typeface="+mn-ea"/>
              </a:endParaRPr>
            </a:p>
            <a:p>
              <a:pPr lvl="1" algn="l"/>
              <a:r>
                <a:rPr lang="en-US" altLang="zh-CN" sz="3200" dirty="0">
                  <a:sym typeface="+mn-ea"/>
                </a:rPr>
                <a:t>Representation</a:t>
              </a:r>
              <a:endParaRPr lang="en-US" altLang="zh-CN" sz="3200" b="1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828872" y="4609172"/>
              <a:ext cx="40634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b="1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Methods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828872" y="2801755"/>
              <a:ext cx="4063428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b="0" i="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90204" pitchFamily="34" charset="0"/>
                </a:rPr>
                <a:t>Chapter three</a:t>
              </a:r>
              <a:endParaRPr lang="en-US" altLang="zh-CN" sz="28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90204" pitchFamily="34" charset="0"/>
              </a:endParaRPr>
            </a:p>
          </p:txBody>
        </p:sp>
      </p:grp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Statement</a:t>
            </a:r>
            <a:endParaRPr 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0160" y="2173605"/>
            <a:ext cx="6807835" cy="2959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1379220"/>
            <a:ext cx="3848100" cy="381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8400" y="329565"/>
            <a:ext cx="10875645" cy="600710"/>
          </a:xfrm>
        </p:spPr>
        <p:txBody>
          <a:bodyPr>
            <a:normAutofit fontScale="90000"/>
          </a:bodyPr>
          <a:lstStyle/>
          <a:p>
            <a:r>
              <a:rPr lang="en-US" sz="3110" dirty="0">
                <a:cs typeface="+mj-lt"/>
              </a:rPr>
              <a:t>S</a:t>
            </a:r>
            <a:r>
              <a:rPr sz="3110" dirty="0">
                <a:cs typeface="+mj-lt"/>
              </a:rPr>
              <a:t>entence Semantic Annotations with Multiple Frames</a:t>
            </a:r>
            <a:endParaRPr sz="3110" dirty="0">
              <a:cs typeface="+mj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1283006"/>
            <a:ext cx="12268200" cy="248656"/>
          </a:xfrm>
          <a:prstGeom prst="rect">
            <a:avLst/>
          </a:prstGeom>
          <a:solidFill>
            <a:srgbClr val="BFD3D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31620"/>
            <a:ext cx="6325235" cy="24511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765" y="4318000"/>
            <a:ext cx="6960235" cy="254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5" y="4741545"/>
            <a:ext cx="3848100" cy="381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668770" y="1884045"/>
            <a:ext cx="527875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/>
              <a:t>I</a:t>
            </a:r>
            <a:r>
              <a:rPr lang="zh-CN" altLang="en-US" sz="2400"/>
              <a:t>n this paper, we employ SEMAFOR to automatically process sentences with multiple semantic annotations</a:t>
            </a:r>
            <a:r>
              <a:rPr lang="en-US" altLang="zh-CN" sz="2400"/>
              <a:t>.</a:t>
            </a:r>
            <a:endParaRPr lang="en-US" altLang="zh-CN" sz="2400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Frame Integration Representation</a:t>
            </a:r>
            <a:endParaRPr 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86550" y="1087120"/>
            <a:ext cx="5419090" cy="5303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" y="1495425"/>
            <a:ext cx="6630035" cy="15494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53160" y="3293745"/>
            <a:ext cx="463105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K</a:t>
            </a:r>
            <a:r>
              <a:rPr lang="en-US" altLang="zh-CN" sz="2400"/>
              <a:t>:</a:t>
            </a:r>
            <a:r>
              <a:rPr lang="zh-CN" altLang="en-US" sz="2400"/>
              <a:t>the total number of quadruples in the sentence.</a:t>
            </a:r>
            <a:endParaRPr lang="zh-CN" altLang="en-US" sz="2400"/>
          </a:p>
          <a:p>
            <a:r>
              <a:rPr lang="zh-CN" altLang="en-US" sz="2400"/>
              <a:t>φ</a:t>
            </a:r>
            <a:r>
              <a:rPr lang="en-US" altLang="zh-CN" sz="2400"/>
              <a:t>:</a:t>
            </a:r>
            <a:r>
              <a:rPr lang="zh-CN" altLang="en-US" sz="2400"/>
              <a:t>aggregate operation,based on the information of P and T.</a:t>
            </a:r>
            <a:endParaRPr lang="zh-CN" altLang="en-US" sz="2400"/>
          </a:p>
          <a:p>
            <a:r>
              <a:rPr lang="en-US" altLang="zh-CN" sz="2400"/>
              <a:t>N:</a:t>
            </a:r>
            <a:r>
              <a:rPr lang="zh-CN" altLang="en-US" sz="2400"/>
              <a:t>neural network models.</a:t>
            </a:r>
            <a:endParaRPr lang="zh-CN" altLang="en-US" sz="2400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单圆角 2"/>
          <p:cNvSpPr/>
          <p:nvPr/>
        </p:nvSpPr>
        <p:spPr>
          <a:xfrm>
            <a:off x="1298701" y="838200"/>
            <a:ext cx="3603171" cy="5290457"/>
          </a:xfrm>
          <a:prstGeom prst="round1Rect">
            <a:avLst/>
          </a:prstGeom>
          <a:gradFill flip="none" rotWithShape="1">
            <a:gsLst>
              <a:gs pos="12000">
                <a:srgbClr val="386785"/>
              </a:gs>
              <a:gs pos="87000">
                <a:srgbClr val="BFD3D8"/>
              </a:gs>
              <a:gs pos="59000">
                <a:srgbClr val="9BB7C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98701" y="0"/>
            <a:ext cx="3751348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0000" b="0" cap="none" spc="0" dirty="0">
                <a:ln w="0"/>
                <a:solidFill>
                  <a:schemeClr val="bg1"/>
                </a:solidFill>
              </a:rPr>
              <a:t>4</a:t>
            </a:r>
            <a:endParaRPr lang="zh-CN" altLang="en-US" sz="50000" b="0" cap="none" spc="0" dirty="0">
              <a:ln w="0"/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828871" y="2478589"/>
            <a:ext cx="4063429" cy="1899492"/>
            <a:chOff x="5828871" y="2801755"/>
            <a:chExt cx="4063429" cy="1899492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828871" y="3429000"/>
              <a:ext cx="406342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828872" y="3533026"/>
              <a:ext cx="4063428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400" b="1" dirty="0"/>
                <a:t>Experiments</a:t>
              </a:r>
              <a:endParaRPr lang="zh-CN" altLang="en-US" sz="4400" b="1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828872" y="4302467"/>
              <a:ext cx="40634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b="1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Take    Measures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828872" y="2801755"/>
              <a:ext cx="4063428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dirty="0">
                  <a:solidFill>
                    <a:schemeClr val="bg1">
                      <a:lumMod val="65000"/>
                    </a:schemeClr>
                  </a:solidFill>
                </a:rPr>
                <a:t>Chapter four</a:t>
              </a:r>
              <a:endParaRPr lang="en-US" altLang="zh-CN" sz="2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sz="3200"/>
              <a:t>Models for MRC</a:t>
            </a:r>
            <a:endParaRPr sz="3200"/>
          </a:p>
        </p:txBody>
      </p:sp>
      <p:sp>
        <p:nvSpPr>
          <p:cNvPr id="3" name="文本框 2"/>
          <p:cNvSpPr txBox="1"/>
          <p:nvPr/>
        </p:nvSpPr>
        <p:spPr>
          <a:xfrm>
            <a:off x="1078230" y="1277620"/>
            <a:ext cx="572706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/>
              <a:t>W</a:t>
            </a:r>
            <a:r>
              <a:rPr lang="zh-CN" altLang="en-US" sz="2400"/>
              <a:t>e apply both BERT and LSTM as our neural models. Also, we construct the input as:  the passage as sequence A, and the concatenation of question and one choice of answer as sequence B.</a:t>
            </a:r>
            <a:endParaRPr lang="zh-CN" altLang="en-US" sz="2400"/>
          </a:p>
        </p:txBody>
      </p:sp>
      <p:sp>
        <p:nvSpPr>
          <p:cNvPr id="7" name="文本框 6"/>
          <p:cNvSpPr txBox="1"/>
          <p:nvPr/>
        </p:nvSpPr>
        <p:spPr>
          <a:xfrm>
            <a:off x="1078230" y="3527425"/>
            <a:ext cx="548195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We employ MCTest to test the system performance of multiple-choice machine comprehension task. It consists of two datasets, namely MCTest-160 and MCTest-500.</a:t>
            </a:r>
            <a:endParaRPr lang="zh-CN" altLang="en-US" sz="24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365" y="1049020"/>
            <a:ext cx="11684635" cy="5257800"/>
          </a:xfrm>
          <a:prstGeom prst="rect">
            <a:avLst/>
          </a:prstGeom>
        </p:spPr>
      </p:pic>
      <p:pic>
        <p:nvPicPr>
          <p:cNvPr id="9" name="图片 8" descr="截屏2021-11-22 下午4.35.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265" y="0"/>
            <a:ext cx="7023735" cy="4749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Case Study</a:t>
            </a:r>
            <a:endParaRPr 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42865" y="501650"/>
            <a:ext cx="7049135" cy="5854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370965"/>
            <a:ext cx="4942205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The target words Found </a:t>
            </a:r>
            <a:r>
              <a:rPr lang="en-US" altLang="zh-CN" sz="2400"/>
              <a:t>a</a:t>
            </a:r>
            <a:r>
              <a:rPr lang="zh-CN" altLang="en-US" sz="2400"/>
              <a:t>nd Buy in the given passage/question evoking different frames Location and Commerce buy— note in FrameNet they are connected due to their semantic relations, facilitat-ing us to find answer B) Chocolate cookies.</a:t>
            </a:r>
            <a:endParaRPr lang="zh-CN" altLang="en-US" sz="240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5" t="6665" r="14222" b="4833"/>
          <a:stretch>
            <a:fillRect/>
          </a:stretch>
        </p:blipFill>
        <p:spPr>
          <a:xfrm>
            <a:off x="811530" y="394335"/>
            <a:ext cx="4720590" cy="606933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7410450" y="4366260"/>
            <a:ext cx="406342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6096000" y="2774811"/>
            <a:ext cx="4689104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7000" b="1" dirty="0">
                <a:ln w="10160">
                  <a:solidFill>
                    <a:srgbClr val="386785"/>
                  </a:solidFill>
                  <a:prstDash val="solid"/>
                </a:ln>
                <a:solidFill>
                  <a:srgbClr val="BFD3D8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谢谢观看！</a:t>
            </a:r>
            <a:endParaRPr lang="zh-CN" altLang="en-US" sz="7000" b="1" dirty="0">
              <a:ln w="10160">
                <a:solidFill>
                  <a:srgbClr val="386785"/>
                </a:solidFill>
                <a:prstDash val="solid"/>
              </a:ln>
              <a:solidFill>
                <a:srgbClr val="BFD3D8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4519516" y="1742439"/>
            <a:ext cx="2890934" cy="610474"/>
          </a:xfrm>
          <a:prstGeom prst="roundRect">
            <a:avLst/>
          </a:prstGeom>
          <a:gradFill flip="none" rotWithShape="1">
            <a:gsLst>
              <a:gs pos="12000">
                <a:srgbClr val="386785"/>
              </a:gs>
              <a:gs pos="87000">
                <a:srgbClr val="BFD3D8"/>
              </a:gs>
              <a:gs pos="59000">
                <a:srgbClr val="9BB7C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000" b="1" dirty="0"/>
              <a:t>汇报结束</a:t>
            </a:r>
            <a:endParaRPr lang="zh-CN" altLang="en-US" sz="3000" b="1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44" b="38480"/>
          <a:stretch>
            <a:fillRect/>
          </a:stretch>
        </p:blipFill>
        <p:spPr>
          <a:xfrm>
            <a:off x="-722630" y="-1"/>
            <a:ext cx="6772940" cy="6858001"/>
          </a:xfrm>
          <a:prstGeom prst="rect">
            <a:avLst/>
          </a:prstGeom>
        </p:spPr>
      </p:pic>
      <p:sp>
        <p:nvSpPr>
          <p:cNvPr id="38" name="文本占位符 8"/>
          <p:cNvSpPr txBox="1"/>
          <p:nvPr/>
        </p:nvSpPr>
        <p:spPr>
          <a:xfrm>
            <a:off x="7787444" y="930596"/>
            <a:ext cx="2733247" cy="914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800" b="1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content</a:t>
            </a:r>
            <a:endParaRPr lang="zh-CN" altLang="en-US" dirty="0"/>
          </a:p>
        </p:txBody>
      </p:sp>
      <p:cxnSp>
        <p:nvCxnSpPr>
          <p:cNvPr id="39" name="直接连接符 38"/>
          <p:cNvCxnSpPr/>
          <p:nvPr/>
        </p:nvCxnSpPr>
        <p:spPr>
          <a:xfrm>
            <a:off x="7041279" y="930623"/>
            <a:ext cx="3964016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矩形: 圆顶角 39"/>
          <p:cNvSpPr/>
          <p:nvPr/>
        </p:nvSpPr>
        <p:spPr>
          <a:xfrm rot="10800000">
            <a:off x="7787444" y="930596"/>
            <a:ext cx="2733247" cy="914344"/>
          </a:xfrm>
          <a:prstGeom prst="round2Same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占位符 13"/>
          <p:cNvSpPr txBox="1"/>
          <p:nvPr/>
        </p:nvSpPr>
        <p:spPr>
          <a:xfrm>
            <a:off x="7609824" y="2712690"/>
            <a:ext cx="5085440" cy="4107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dirty="0"/>
              <a:t>Introduction</a:t>
            </a:r>
            <a:endParaRPr lang="en-US" altLang="zh-CN" dirty="0"/>
          </a:p>
        </p:txBody>
      </p:sp>
      <p:grpSp>
        <p:nvGrpSpPr>
          <p:cNvPr id="42" name="组合 41"/>
          <p:cNvGrpSpPr/>
          <p:nvPr/>
        </p:nvGrpSpPr>
        <p:grpSpPr>
          <a:xfrm>
            <a:off x="6965119" y="2645512"/>
            <a:ext cx="544155" cy="544155"/>
            <a:chOff x="6438478" y="3810742"/>
            <a:chExt cx="1428104" cy="1428104"/>
          </a:xfrm>
        </p:grpSpPr>
        <p:sp>
          <p:nvSpPr>
            <p:cNvPr id="43" name="流程图: 接点 42"/>
            <p:cNvSpPr/>
            <p:nvPr userDrawn="1"/>
          </p:nvSpPr>
          <p:spPr>
            <a:xfrm>
              <a:off x="6438478" y="3810742"/>
              <a:ext cx="1428104" cy="1428104"/>
            </a:xfrm>
            <a:prstGeom prst="flowChartConnector">
              <a:avLst/>
            </a:prstGeom>
            <a:solidFill>
              <a:srgbClr val="38657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4" name="图片 43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9038" y="4011302"/>
              <a:ext cx="1026983" cy="1026983"/>
            </a:xfrm>
            <a:prstGeom prst="rect">
              <a:avLst/>
            </a:prstGeom>
          </p:spPr>
        </p:pic>
      </p:grpSp>
      <p:grpSp>
        <p:nvGrpSpPr>
          <p:cNvPr id="45" name="组合 44"/>
          <p:cNvGrpSpPr/>
          <p:nvPr/>
        </p:nvGrpSpPr>
        <p:grpSpPr>
          <a:xfrm>
            <a:off x="6965119" y="3490657"/>
            <a:ext cx="544155" cy="543560"/>
            <a:chOff x="6438478" y="3810742"/>
            <a:chExt cx="1428104" cy="1428104"/>
          </a:xfrm>
        </p:grpSpPr>
        <p:sp>
          <p:nvSpPr>
            <p:cNvPr id="46" name="流程图: 接点 45"/>
            <p:cNvSpPr/>
            <p:nvPr userDrawn="1"/>
          </p:nvSpPr>
          <p:spPr>
            <a:xfrm>
              <a:off x="6438478" y="3810742"/>
              <a:ext cx="1428104" cy="1428104"/>
            </a:xfrm>
            <a:prstGeom prst="flowChartConnector">
              <a:avLst/>
            </a:prstGeom>
            <a:solidFill>
              <a:srgbClr val="38657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9038" y="4011302"/>
              <a:ext cx="1026983" cy="1026983"/>
            </a:xfrm>
            <a:prstGeom prst="rect">
              <a:avLst/>
            </a:prstGeom>
          </p:spPr>
        </p:pic>
      </p:grpSp>
      <p:grpSp>
        <p:nvGrpSpPr>
          <p:cNvPr id="48" name="组合 47"/>
          <p:cNvGrpSpPr/>
          <p:nvPr/>
        </p:nvGrpSpPr>
        <p:grpSpPr>
          <a:xfrm>
            <a:off x="6965119" y="4335207"/>
            <a:ext cx="544155" cy="543560"/>
            <a:chOff x="6438478" y="3810742"/>
            <a:chExt cx="1428104" cy="1428104"/>
          </a:xfrm>
        </p:grpSpPr>
        <p:sp>
          <p:nvSpPr>
            <p:cNvPr id="49" name="流程图: 接点 48"/>
            <p:cNvSpPr/>
            <p:nvPr userDrawn="1"/>
          </p:nvSpPr>
          <p:spPr>
            <a:xfrm>
              <a:off x="6438478" y="3810742"/>
              <a:ext cx="1428104" cy="1428104"/>
            </a:xfrm>
            <a:prstGeom prst="flowChartConnector">
              <a:avLst/>
            </a:prstGeom>
            <a:solidFill>
              <a:srgbClr val="38657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0" name="图片 4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9038" y="4011302"/>
              <a:ext cx="1026983" cy="1026983"/>
            </a:xfrm>
            <a:prstGeom prst="rect">
              <a:avLst/>
            </a:prstGeom>
          </p:spPr>
        </p:pic>
      </p:grpSp>
      <p:grpSp>
        <p:nvGrpSpPr>
          <p:cNvPr id="51" name="组合 50"/>
          <p:cNvGrpSpPr/>
          <p:nvPr/>
        </p:nvGrpSpPr>
        <p:grpSpPr>
          <a:xfrm>
            <a:off x="6965119" y="5179757"/>
            <a:ext cx="544155" cy="543560"/>
            <a:chOff x="6438478" y="3810742"/>
            <a:chExt cx="1428104" cy="1428104"/>
          </a:xfrm>
        </p:grpSpPr>
        <p:sp>
          <p:nvSpPr>
            <p:cNvPr id="52" name="流程图: 接点 51"/>
            <p:cNvSpPr/>
            <p:nvPr userDrawn="1"/>
          </p:nvSpPr>
          <p:spPr>
            <a:xfrm>
              <a:off x="6438478" y="3810742"/>
              <a:ext cx="1428104" cy="1428104"/>
            </a:xfrm>
            <a:prstGeom prst="flowChartConnector">
              <a:avLst/>
            </a:prstGeom>
            <a:solidFill>
              <a:srgbClr val="38657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3" name="图片 5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9038" y="4011302"/>
              <a:ext cx="1026983" cy="1026983"/>
            </a:xfrm>
            <a:prstGeom prst="rect">
              <a:avLst/>
            </a:prstGeom>
          </p:spPr>
        </p:pic>
      </p:grpSp>
      <p:sp>
        <p:nvSpPr>
          <p:cNvPr id="54" name="文本占位符 13"/>
          <p:cNvSpPr txBox="1"/>
          <p:nvPr/>
        </p:nvSpPr>
        <p:spPr>
          <a:xfrm>
            <a:off x="7609824" y="3545047"/>
            <a:ext cx="5085440" cy="4102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dirty="0"/>
              <a:t>Frame Representation Model</a:t>
            </a:r>
            <a:endParaRPr lang="en-US" altLang="zh-CN" dirty="0"/>
          </a:p>
        </p:txBody>
      </p:sp>
      <p:sp>
        <p:nvSpPr>
          <p:cNvPr id="55" name="文本占位符 13"/>
          <p:cNvSpPr txBox="1"/>
          <p:nvPr/>
        </p:nvSpPr>
        <p:spPr>
          <a:xfrm>
            <a:off x="7609840" y="4232910"/>
            <a:ext cx="6082030" cy="6457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dirty="0"/>
              <a:t>Frame-based Sentence </a:t>
            </a:r>
            <a:endParaRPr lang="en-US" altLang="zh-CN" dirty="0"/>
          </a:p>
          <a:p>
            <a:pPr lvl="1"/>
            <a:r>
              <a:rPr lang="en-US" altLang="zh-CN" dirty="0"/>
              <a:t>Representation</a:t>
            </a:r>
            <a:endParaRPr lang="en-US" altLang="zh-CN" dirty="0"/>
          </a:p>
        </p:txBody>
      </p:sp>
      <p:sp>
        <p:nvSpPr>
          <p:cNvPr id="56" name="文本占位符 13"/>
          <p:cNvSpPr txBox="1"/>
          <p:nvPr/>
        </p:nvSpPr>
        <p:spPr>
          <a:xfrm>
            <a:off x="7609824" y="5246847"/>
            <a:ext cx="5085440" cy="4102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dirty="0"/>
              <a:t>Experiments</a:t>
            </a:r>
            <a:endParaRPr lang="en-US" altLang="zh-CN" dirty="0"/>
          </a:p>
        </p:txBody>
      </p:sp>
      <p:sp>
        <p:nvSpPr>
          <p:cNvPr id="60" name="文本占位符 4"/>
          <p:cNvSpPr txBox="1"/>
          <p:nvPr/>
        </p:nvSpPr>
        <p:spPr>
          <a:xfrm>
            <a:off x="7609824" y="5495404"/>
            <a:ext cx="5085440" cy="4102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zh-CN" altLang="en-US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50524" y="-10886"/>
            <a:ext cx="3751348" cy="7786747"/>
            <a:chOff x="657365" y="-10886"/>
            <a:chExt cx="3751348" cy="7786747"/>
          </a:xfrm>
        </p:grpSpPr>
        <p:sp>
          <p:nvSpPr>
            <p:cNvPr id="3" name="矩形: 单圆角 2"/>
            <p:cNvSpPr/>
            <p:nvPr/>
          </p:nvSpPr>
          <p:spPr>
            <a:xfrm>
              <a:off x="805542" y="838200"/>
              <a:ext cx="3603171" cy="5290457"/>
            </a:xfrm>
            <a:prstGeom prst="round1Rect">
              <a:avLst/>
            </a:prstGeom>
            <a:gradFill flip="none" rotWithShape="1">
              <a:gsLst>
                <a:gs pos="12000">
                  <a:srgbClr val="386785"/>
                </a:gs>
                <a:gs pos="87000">
                  <a:srgbClr val="BFD3D8"/>
                </a:gs>
                <a:gs pos="59000">
                  <a:srgbClr val="9BB7C3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57365" y="-10886"/>
              <a:ext cx="3751348" cy="77867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0000" b="0" cap="none" spc="0" dirty="0">
                  <a:ln w="0"/>
                  <a:solidFill>
                    <a:schemeClr val="bg1"/>
                  </a:solidFill>
                </a:rPr>
                <a:t>1</a:t>
              </a:r>
              <a:endParaRPr lang="zh-CN" altLang="en-US" sz="50000" b="0" cap="none" spc="0" dirty="0">
                <a:ln w="0"/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828871" y="2478589"/>
            <a:ext cx="4063429" cy="1899492"/>
            <a:chOff x="5828871" y="2801755"/>
            <a:chExt cx="4063429" cy="1899492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828871" y="3429000"/>
              <a:ext cx="406342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828872" y="3533026"/>
              <a:ext cx="4063428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4400" b="1" dirty="0">
                  <a:latin typeface="+mj-ea"/>
                  <a:ea typeface="+mj-ea"/>
                </a:rPr>
                <a:t>Introduction</a:t>
              </a:r>
              <a:endParaRPr lang="en-US" altLang="zh-CN" sz="4400" b="1" dirty="0">
                <a:latin typeface="+mj-ea"/>
                <a:ea typeface="+mj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828872" y="4302467"/>
              <a:ext cx="40634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b="1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motivation and contribution</a:t>
              </a:r>
              <a:endPara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828872" y="2801755"/>
              <a:ext cx="4063428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b="0" i="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90204" pitchFamily="34" charset="0"/>
                </a:rPr>
                <a:t>Chapter one</a:t>
              </a:r>
              <a:endParaRPr lang="en-US" altLang="zh-CN" sz="28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90204" pitchFamily="34" charset="0"/>
              </a:endParaRPr>
            </a:p>
          </p:txBody>
        </p: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9988" y="365126"/>
            <a:ext cx="10515600" cy="600646"/>
          </a:xfrm>
        </p:spPr>
        <p:txBody>
          <a:bodyPr>
            <a:noAutofit/>
          </a:bodyPr>
          <a:lstStyle/>
          <a:p>
            <a:r>
              <a:rPr lang="en-US" sz="3200" dirty="0"/>
              <a:t>Motivation</a:t>
            </a:r>
            <a:endParaRPr lang="en-US" sz="3200" dirty="0"/>
          </a:p>
        </p:txBody>
      </p:sp>
      <p:sp>
        <p:nvSpPr>
          <p:cNvPr id="5" name="矩形 4"/>
          <p:cNvSpPr/>
          <p:nvPr/>
        </p:nvSpPr>
        <p:spPr>
          <a:xfrm>
            <a:off x="1280160" y="1356995"/>
            <a:ext cx="10028555" cy="4154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zh-CN" altLang="en-US" sz="2400" dirty="0"/>
              <a:t>Machine Reading Comprehension (MRC) requires machines to read and understand a text passage, and answer relevant questions about it. Human beings can easily understand the meaning of a sentence based on their semantic knowledge.</a:t>
            </a:r>
            <a:endParaRPr lang="zh-CN" altLang="en-US" sz="2400" dirty="0"/>
          </a:p>
          <a:p>
            <a:pPr indent="457200"/>
            <a:r>
              <a:rPr lang="en-US" altLang="zh-CN" sz="2400" dirty="0"/>
              <a:t>Example:</a:t>
            </a:r>
            <a:endParaRPr lang="en-US" altLang="zh-CN" sz="2400" dirty="0"/>
          </a:p>
          <a:p>
            <a:pPr indent="457200"/>
            <a:endParaRPr lang="en-US" altLang="zh-CN" sz="2400" dirty="0"/>
          </a:p>
          <a:p>
            <a:pPr indent="457200"/>
            <a:endParaRPr lang="en-US" altLang="zh-CN" sz="2400" dirty="0"/>
          </a:p>
          <a:p>
            <a:pPr indent="457200"/>
            <a:endParaRPr lang="en-US" altLang="zh-CN" sz="2400" dirty="0"/>
          </a:p>
          <a:p>
            <a:pPr indent="457200"/>
            <a:r>
              <a:rPr lang="en-US" altLang="zh-CN" sz="2400" dirty="0"/>
              <a:t>Katie is a buyer,chocolate cookies are goods and belong to Food class.Existing machine learning approaches do not have above semantic knowledge.</a:t>
            </a:r>
            <a:endParaRPr lang="en-US" altLang="zh-CN" sz="2400" dirty="0"/>
          </a:p>
        </p:txBody>
      </p:sp>
      <p:pic>
        <p:nvPicPr>
          <p:cNvPr id="6" name="图片 5" descr="截屏2021-11-22 下午2.39.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2765" y="3295015"/>
            <a:ext cx="8586470" cy="8280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9988" y="365126"/>
            <a:ext cx="10515600" cy="600646"/>
          </a:xfrm>
        </p:spPr>
        <p:txBody>
          <a:bodyPr>
            <a:noAutofit/>
          </a:bodyPr>
          <a:lstStyle/>
          <a:p>
            <a:r>
              <a:rPr lang="en-US" sz="3200" dirty="0"/>
              <a:t>FrameNet</a:t>
            </a:r>
            <a:endParaRPr 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1920" y="1177290"/>
            <a:ext cx="6718935" cy="39878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32115" y="1319530"/>
            <a:ext cx="37636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F:</a:t>
            </a:r>
            <a:r>
              <a:rPr lang="zh-CN" altLang="en-US" sz="2400"/>
              <a:t>Frame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>
                <a:sym typeface="+mn-ea"/>
              </a:rPr>
              <a:t>FEs:</a:t>
            </a:r>
            <a:r>
              <a:rPr lang="zh-CN" altLang="en-US" sz="2400">
                <a:sym typeface="+mn-ea"/>
              </a:rPr>
              <a:t>Frame Elements </a:t>
            </a:r>
            <a:endParaRPr lang="zh-CN" altLang="en-US" sz="2400"/>
          </a:p>
          <a:p>
            <a:endParaRPr lang="en-US" altLang="zh-CN" sz="2400"/>
          </a:p>
          <a:p>
            <a:r>
              <a:rPr lang="en-US" altLang="zh-CN" sz="2400"/>
              <a:t>LUs:</a:t>
            </a:r>
            <a:r>
              <a:rPr lang="zh-CN" altLang="en-US" sz="2400"/>
              <a:t>Lexical Units 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T:</a:t>
            </a:r>
            <a:r>
              <a:rPr lang="zh-CN" altLang="en-US" sz="2400"/>
              <a:t>Target </a:t>
            </a:r>
            <a:endParaRPr lang="zh-CN" altLang="en-US" sz="2400"/>
          </a:p>
          <a:p>
            <a:endParaRPr lang="en-US" altLang="zh-CN" sz="2400"/>
          </a:p>
          <a:p>
            <a:r>
              <a:rPr lang="en-US" altLang="zh-CN" sz="2400"/>
              <a:t>F-to-F:</a:t>
            </a:r>
            <a:r>
              <a:rPr lang="zh-CN" altLang="en-US" sz="2400"/>
              <a:t>Frame-to-Frame </a:t>
            </a:r>
            <a:endParaRPr lang="zh-CN" altLang="en-US" sz="2400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9988" y="365126"/>
            <a:ext cx="10515600" cy="600646"/>
          </a:xfrm>
        </p:spPr>
        <p:txBody>
          <a:bodyPr>
            <a:noAutofit/>
          </a:bodyPr>
          <a:lstStyle/>
          <a:p>
            <a:r>
              <a:rPr lang="en-US" sz="3200" dirty="0"/>
              <a:t>Contribution</a:t>
            </a:r>
            <a:endParaRPr 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1279988" y="1356360"/>
            <a:ext cx="934349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first</a:t>
            </a:r>
            <a:r>
              <a:rPr lang="zh-CN" altLang="en-US" sz="2000" dirty="0"/>
              <a:t>     </a:t>
            </a:r>
            <a:endParaRPr lang="en-US" altLang="zh-CN" sz="2000" dirty="0"/>
          </a:p>
          <a:p>
            <a:pPr indent="457200"/>
            <a:r>
              <a:rPr lang="en-US" altLang="zh-CN" sz="2000" dirty="0"/>
              <a:t>P</a:t>
            </a:r>
            <a:r>
              <a:rPr lang="zh-CN" altLang="en-US" sz="2000" dirty="0"/>
              <a:t>ropose novel attention-based frame representation models</a:t>
            </a:r>
            <a:r>
              <a:rPr lang="en-US" altLang="zh-CN" sz="2000" dirty="0"/>
              <a:t>.</a:t>
            </a:r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1279988" y="2367915"/>
            <a:ext cx="934349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second</a:t>
            </a:r>
            <a:r>
              <a:rPr lang="zh-CN" altLang="en-US" sz="2000" dirty="0"/>
              <a:t>     </a:t>
            </a:r>
            <a:endParaRPr lang="en-US" altLang="zh-CN" sz="2000" dirty="0"/>
          </a:p>
          <a:p>
            <a:pPr indent="457200"/>
            <a:r>
              <a:rPr lang="en-US" sz="2000" dirty="0">
                <a:sym typeface="+mn-ea"/>
              </a:rPr>
              <a:t>P</a:t>
            </a:r>
            <a:r>
              <a:rPr sz="2000" dirty="0">
                <a:sym typeface="+mn-ea"/>
              </a:rPr>
              <a:t>ropose  a  new Frame-based  Sentence Representation(FSR) method</a:t>
            </a:r>
            <a:r>
              <a:rPr lang="en-US" sz="2000" dirty="0">
                <a:sym typeface="+mn-ea"/>
              </a:rPr>
              <a:t>.</a:t>
            </a:r>
            <a:endParaRPr lang="en-US" sz="2000" dirty="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9988" y="3379470"/>
            <a:ext cx="9343491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third</a:t>
            </a:r>
            <a:r>
              <a:rPr lang="zh-CN" altLang="en-US" sz="2000" dirty="0"/>
              <a:t>    </a:t>
            </a:r>
            <a:endParaRPr lang="en-US" altLang="zh-CN" sz="2000" dirty="0"/>
          </a:p>
          <a:p>
            <a:pPr indent="457200"/>
            <a:r>
              <a:rPr lang="en-US" sz="2000" dirty="0"/>
              <a:t>F</a:t>
            </a:r>
            <a:r>
              <a:rPr sz="2000" dirty="0"/>
              <a:t>rame-based  sentence  representation(FSR) method is very effective on Machine Reading Comprehension (MRC) task.</a:t>
            </a:r>
            <a:endParaRPr sz="2000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50524" y="-10886"/>
            <a:ext cx="3751348" cy="7786747"/>
            <a:chOff x="657365" y="-10886"/>
            <a:chExt cx="3751348" cy="7786747"/>
          </a:xfrm>
        </p:grpSpPr>
        <p:sp>
          <p:nvSpPr>
            <p:cNvPr id="3" name="矩形: 单圆角 2"/>
            <p:cNvSpPr/>
            <p:nvPr/>
          </p:nvSpPr>
          <p:spPr>
            <a:xfrm>
              <a:off x="805542" y="838200"/>
              <a:ext cx="3603171" cy="5290457"/>
            </a:xfrm>
            <a:prstGeom prst="round1Rect">
              <a:avLst/>
            </a:prstGeom>
            <a:gradFill flip="none" rotWithShape="1">
              <a:gsLst>
                <a:gs pos="12000">
                  <a:srgbClr val="386785"/>
                </a:gs>
                <a:gs pos="87000">
                  <a:srgbClr val="BFD3D8"/>
                </a:gs>
                <a:gs pos="59000">
                  <a:srgbClr val="9BB7C3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57365" y="-10886"/>
              <a:ext cx="3751348" cy="77867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0000" dirty="0">
                  <a:ln w="0"/>
                  <a:solidFill>
                    <a:schemeClr val="bg1"/>
                  </a:solidFill>
                </a:rPr>
                <a:t>2</a:t>
              </a:r>
              <a:endParaRPr lang="zh-CN" altLang="en-US" sz="50000" b="0" cap="none" spc="0" dirty="0">
                <a:ln w="0"/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828871" y="2478589"/>
            <a:ext cx="4187825" cy="1590247"/>
            <a:chOff x="5828871" y="2377212"/>
            <a:chExt cx="4187825" cy="1590247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828871" y="3004457"/>
              <a:ext cx="406342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828871" y="3108732"/>
              <a:ext cx="418782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 dirty="0">
                  <a:sym typeface="+mn-ea"/>
                </a:rPr>
                <a:t>Frame Representation Model</a:t>
              </a:r>
              <a:endParaRPr lang="en-US" altLang="zh-CN" sz="2400" b="1" dirty="0">
                <a:latin typeface="+mj-ea"/>
                <a:ea typeface="+mj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828872" y="3568679"/>
              <a:ext cx="40634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b="1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Three Models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828872" y="2377212"/>
              <a:ext cx="4063428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b="0" i="0" dirty="0">
                  <a:solidFill>
                    <a:schemeClr val="bg1">
                      <a:lumMod val="65000"/>
                    </a:schemeClr>
                  </a:solidFill>
                  <a:effectLst/>
                  <a:latin typeface="Arial" panose="020B0604020202090204" pitchFamily="34" charset="0"/>
                </a:rPr>
                <a:t>Chapter two</a:t>
              </a:r>
              <a:endParaRPr lang="zh-CN" altLang="en-US" sz="2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cs typeface="+mj-lt"/>
              </a:rPr>
              <a:t>Statement</a:t>
            </a:r>
            <a:endParaRPr lang="en-US" sz="3200" dirty="0">
              <a:cs typeface="+mj-lt"/>
            </a:endParaRPr>
          </a:p>
        </p:txBody>
      </p:sp>
      <p:pic>
        <p:nvPicPr>
          <p:cNvPr id="8" name="图片 7" descr="截屏2021-11-22 下午3.29.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9700" y="1217295"/>
            <a:ext cx="6782435" cy="33528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2493010"/>
            <a:ext cx="6572250" cy="3733800"/>
          </a:xfrm>
          <a:prstGeom prst="rect">
            <a:avLst/>
          </a:prstGeom>
        </p:spPr>
      </p:pic>
      <p:sp>
        <p:nvSpPr>
          <p:cNvPr id="87" name="文本框 86"/>
          <p:cNvSpPr txBox="1"/>
          <p:nvPr/>
        </p:nvSpPr>
        <p:spPr>
          <a:xfrm>
            <a:off x="967105" y="427355"/>
            <a:ext cx="10654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  <a:ea typeface="+mj-ea"/>
                <a:cs typeface="+mj-lt"/>
                <a:sym typeface="+mn-ea"/>
              </a:rPr>
              <a:t>Models</a:t>
            </a:r>
            <a:endParaRPr lang="en-US" sz="3200" dirty="0">
              <a:latin typeface="+mj-lt"/>
              <a:ea typeface="+mj-ea"/>
              <a:cs typeface="+mj-lt"/>
              <a:sym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73760" y="1010752"/>
            <a:ext cx="4785360" cy="436857"/>
          </a:xfrm>
          <a:prstGeom prst="rect">
            <a:avLst/>
          </a:prstGeom>
          <a:solidFill>
            <a:srgbClr val="BFD3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+mj-ea"/>
                <a:ea typeface="+mj-ea"/>
              </a:rPr>
              <a:t>Lexical Units Aggregation Model (LUA)</a:t>
            </a:r>
            <a:endParaRPr lang="zh-CN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35775" y="1010752"/>
            <a:ext cx="4785360" cy="436857"/>
          </a:xfrm>
          <a:prstGeom prst="rect">
            <a:avLst/>
          </a:prstGeom>
          <a:solidFill>
            <a:srgbClr val="3865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+mj-ea"/>
                <a:ea typeface="+mj-ea"/>
              </a:rPr>
              <a:t>Lexical Units Attention Model (TLUA)</a:t>
            </a:r>
            <a:endParaRPr lang="zh-CN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0615" y="1391285"/>
            <a:ext cx="6769735" cy="12827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235" y="1391285"/>
            <a:ext cx="4826000" cy="56134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2212</Words>
  <Application>WPS 演示</Application>
  <PresentationFormat>宽屏</PresentationFormat>
  <Paragraphs>125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Arial</vt:lpstr>
      <vt:lpstr>方正书宋_GBK</vt:lpstr>
      <vt:lpstr>Wingdings</vt:lpstr>
      <vt:lpstr>黑体</vt:lpstr>
      <vt:lpstr>汉仪中黑KW</vt:lpstr>
      <vt:lpstr>微软雅黑</vt:lpstr>
      <vt:lpstr>汉仪旗黑</vt:lpstr>
      <vt:lpstr>Arial Black</vt:lpstr>
      <vt:lpstr>宋体</vt:lpstr>
      <vt:lpstr>Arial Unicode MS</vt:lpstr>
      <vt:lpstr>等线</vt:lpstr>
      <vt:lpstr>汉仪中等线KW</vt:lpstr>
      <vt:lpstr>黑体</vt:lpstr>
      <vt:lpstr>微软雅黑</vt:lpstr>
      <vt:lpstr>汉仪书宋二KW</vt:lpstr>
      <vt:lpstr>Office 主题​​</vt:lpstr>
      <vt:lpstr>PowerPoint 演示文稿</vt:lpstr>
      <vt:lpstr>PowerPoint 演示文稿</vt:lpstr>
      <vt:lpstr>PowerPoint 演示文稿</vt:lpstr>
      <vt:lpstr>什么叫“隧道行为”?</vt:lpstr>
      <vt:lpstr>Motivation</vt:lpstr>
      <vt:lpstr>FrameNet</vt:lpstr>
      <vt:lpstr>PowerPoint 演示文稿</vt:lpstr>
      <vt:lpstr>浙大海纳——简介</vt:lpstr>
      <vt:lpstr>PowerPoint 演示文稿</vt:lpstr>
      <vt:lpstr>浙大海纳——XXX</vt:lpstr>
      <vt:lpstr>PowerPoint 演示文稿</vt:lpstr>
      <vt:lpstr>春兰股份——简介</vt:lpstr>
      <vt:lpstr>春兰股份——XXX</vt:lpstr>
      <vt:lpstr>Statement</vt:lpstr>
      <vt:lpstr>PowerPoint 演示文稿</vt:lpstr>
      <vt:lpstr>如何防止实际控股人的“隧道行为”呢？</vt:lpstr>
      <vt:lpstr>Models for MRC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 灵</dc:creator>
  <cp:lastModifiedBy>fate</cp:lastModifiedBy>
  <cp:revision>52</cp:revision>
  <dcterms:created xsi:type="dcterms:W3CDTF">2021-11-22T10:37:26Z</dcterms:created>
  <dcterms:modified xsi:type="dcterms:W3CDTF">2021-11-22T10:37:26Z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2052-3.9.1.6204</vt:lpwstr>
  </property>
</Properties>
</file>